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Playfair Display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Oswald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42" Type="http://schemas.openxmlformats.org/officeDocument/2006/relationships/font" Target="fonts/Oswald-bold.fntdata"/><Relationship Id="rId41" Type="http://schemas.openxmlformats.org/officeDocument/2006/relationships/font" Target="fonts/Oswald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layfairDispl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PlayfairDisplay-italic.fntdata"/><Relationship Id="rId12" Type="http://schemas.openxmlformats.org/officeDocument/2006/relationships/slide" Target="slides/slide7.xml"/><Relationship Id="rId34" Type="http://schemas.openxmlformats.org/officeDocument/2006/relationships/font" Target="fonts/PlayfairDisplay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font" Target="fonts/PlayfairDisplay-bold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bd64a8660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bd64a8660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bd64a8660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bd64a8660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bd64a8660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bd64a8660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bd64a8660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bd64a8660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bd64a8660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bd64a8660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bd64a8660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bd64a8660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bd64a86607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bd64a8660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c446d7753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c446d7753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c446d7753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c446d7753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c446d7753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c446d775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bc91bddd6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bc91bddd6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c446d7753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c446d7753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c446d7753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c446d7753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c446d7753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c446d7753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c446d7753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c446d7753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c446d7753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c446d7753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c446d7753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c446d7753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c474ecac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c474ecac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c474ecacf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c474ecacf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bd64a8660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bd64a8660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bd64a8660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bd64a8660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bd64a8660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bd64a8660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d64a8660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d64a8660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bd64a8660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bd64a8660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bd64a8660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bd64a8660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bd64a8660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bd64a8660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postman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HTTP/HTTPS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Mart 21, 2023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IP Adresa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</a:t>
            </a:r>
            <a:r>
              <a:rPr lang="sr"/>
              <a:t>dentifikator čvora u IP mreži je IP adresa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IPv4 – 32-bitni broj – 4 grupe po 8 bita radi lakšeg pamćenja – 4 decimalno zapisana okteta, npr. </a:t>
            </a:r>
            <a:r>
              <a:rPr b="1" lang="sr"/>
              <a:t>147.91.177.196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Simbolička adresa, npr. www.etfbl.net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IPv6 – 128-bitni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Otklanja nedostatke IPv4:</a:t>
            </a:r>
            <a:endParaRPr/>
          </a:p>
          <a:p>
            <a:pPr indent="45720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/>
              <a:t>- </a:t>
            </a:r>
            <a:r>
              <a:rPr lang="sr"/>
              <a:t>Ograničen adresni prostor</a:t>
            </a:r>
            <a:endParaRPr/>
          </a:p>
          <a:p>
            <a:pPr indent="45720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- Sigurnost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Domeni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311700" y="1234075"/>
            <a:ext cx="8520600" cy="39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Naziv domena - simbolička adresa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Hijerarhijska organizacija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00" y="2005800"/>
            <a:ext cx="8157199" cy="313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OSI Referentni Model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017725"/>
            <a:ext cx="8520600" cy="41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625" y="965450"/>
            <a:ext cx="6572751" cy="417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 protokoli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234075"/>
            <a:ext cx="8520600" cy="39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HTTP (Hyper Text Transfer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SMTP (Simple Mail Transfer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POP3 (Post Office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IMAP (Internet Message Access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FTP (File Transfer Protocol)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DNS (Domain Name System)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TELNET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SSH (Secure Shell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SNMP (Simple Network Management Protocol)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SSL/TLS (Secure Sockets Layer / Transport Layer Security)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TFTP (Trivial File Transfer Protocol)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</a:t>
            </a:r>
            <a:endParaRPr/>
          </a:p>
        </p:txBody>
      </p:sp>
      <p:sp>
        <p:nvSpPr>
          <p:cNvPr id="140" name="Google Shape;140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Hyper Text Transfer Protocol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Protokol aplikativnog sloja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sr"/>
              <a:t>HTTP 0.9</a:t>
            </a:r>
            <a:r>
              <a:rPr lang="sr"/>
              <a:t>, </a:t>
            </a:r>
            <a:r>
              <a:rPr b="1" lang="sr"/>
              <a:t>HTTP 1.0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HTTP protokol – komunikacija između web klijenta (čitača) i web servera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Web serveri (HTTP serveri)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Web browseri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Port 80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Zahtjev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b="1" lang="sr" sz="1900"/>
              <a:t>method</a:t>
            </a:r>
            <a:r>
              <a:rPr lang="sr" sz="1900"/>
              <a:t>:</a:t>
            </a:r>
            <a:endParaRPr sz="1900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sr" sz="1600">
                <a:solidFill>
                  <a:srgbClr val="2DA2BF"/>
                </a:solidFill>
              </a:rPr>
              <a:t>◦</a:t>
            </a:r>
            <a:r>
              <a:rPr b="1" lang="sr" sz="1600"/>
              <a:t>GET </a:t>
            </a:r>
            <a:r>
              <a:rPr lang="sr" sz="1600"/>
              <a:t>- zahtjev za resursom sa requestURI (nema tijela - body)</a:t>
            </a:r>
            <a:endParaRPr sz="1600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sr" sz="1600">
                <a:solidFill>
                  <a:srgbClr val="2DA2BF"/>
                </a:solidFill>
              </a:rPr>
              <a:t>◦</a:t>
            </a:r>
            <a:r>
              <a:rPr b="1" lang="sr" sz="1600"/>
              <a:t>POST </a:t>
            </a:r>
            <a:r>
              <a:rPr lang="sr" sz="1600"/>
              <a:t>- slanje (podataka u body) i prijem podataka sa requestURI</a:t>
            </a:r>
            <a:endParaRPr sz="1600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sr" sz="1600">
                <a:solidFill>
                  <a:srgbClr val="2DA2BF"/>
                </a:solidFill>
              </a:rPr>
              <a:t>◦</a:t>
            </a:r>
            <a:r>
              <a:rPr b="1" lang="sr" sz="1600"/>
              <a:t>PUT </a:t>
            </a:r>
            <a:r>
              <a:rPr lang="sr" sz="1600"/>
              <a:t>- upload (podataka iz body) na requestURI</a:t>
            </a:r>
            <a:endParaRPr sz="1600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sr" sz="1600">
                <a:solidFill>
                  <a:srgbClr val="2DA2BF"/>
                </a:solidFill>
              </a:rPr>
              <a:t>◦</a:t>
            </a:r>
            <a:r>
              <a:rPr b="1" lang="sr" sz="1600"/>
              <a:t>DELETE </a:t>
            </a:r>
            <a:r>
              <a:rPr lang="sr" sz="1600"/>
              <a:t>- brisanje resursa iz requestURI</a:t>
            </a:r>
            <a:endParaRPr sz="16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Font typeface="Arial"/>
              <a:buChar char="●"/>
            </a:pPr>
            <a:r>
              <a:rPr b="1" lang="sr" sz="1900"/>
              <a:t>domain[:port]</a:t>
            </a:r>
            <a:r>
              <a:rPr lang="sr" sz="1900"/>
              <a:t> -</a:t>
            </a:r>
            <a:r>
              <a:rPr b="1" lang="sr" sz="1900"/>
              <a:t> </a:t>
            </a:r>
            <a:r>
              <a:rPr lang="sr" sz="1900"/>
              <a:t>naziv domena ili IP adresa, port opciono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sr" sz="1900"/>
              <a:t>requestURI</a:t>
            </a:r>
            <a:r>
              <a:rPr lang="sr" sz="1900"/>
              <a:t> - apsolutan ili relativan URI resursa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●"/>
            </a:pPr>
            <a:r>
              <a:rPr b="1" lang="sr" sz="1900"/>
              <a:t>body </a:t>
            </a:r>
            <a:r>
              <a:rPr lang="sr" sz="1900"/>
              <a:t>-</a:t>
            </a:r>
            <a:r>
              <a:rPr b="1" lang="sr" sz="1900"/>
              <a:t> </a:t>
            </a:r>
            <a:r>
              <a:rPr lang="sr" sz="1900"/>
              <a:t>tijelo</a:t>
            </a:r>
            <a:endParaRPr sz="19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0050" y="0"/>
            <a:ext cx="4667850" cy="15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Odgovor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435" lvl="0" marL="457200" rtl="0" algn="l">
              <a:spcBef>
                <a:spcPts val="400"/>
              </a:spcBef>
              <a:spcAft>
                <a:spcPts val="0"/>
              </a:spcAft>
              <a:buSzPts val="2092"/>
              <a:buChar char="●"/>
            </a:pPr>
            <a:r>
              <a:rPr b="1" lang="sr" sz="1900"/>
              <a:t>status</a:t>
            </a:r>
            <a:r>
              <a:rPr lang="sr" sz="2091"/>
              <a:t>: </a:t>
            </a:r>
            <a:endParaRPr sz="20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100</a:t>
            </a:r>
            <a:r>
              <a:rPr lang="sr" sz="1791" u="sng"/>
              <a:t>&lt;</a:t>
            </a:r>
            <a:r>
              <a:rPr lang="sr" sz="1791"/>
              <a:t>status&lt;600</a:t>
            </a:r>
            <a:endParaRPr sz="17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1xx – informational</a:t>
            </a:r>
            <a:endParaRPr sz="17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2xx – success</a:t>
            </a:r>
            <a:endParaRPr sz="17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3xx – redirection</a:t>
            </a:r>
            <a:endParaRPr sz="17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4xx – client error</a:t>
            </a:r>
            <a:endParaRPr sz="1791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sr" sz="1791">
                <a:solidFill>
                  <a:srgbClr val="2DA2BF"/>
                </a:solidFill>
              </a:rPr>
              <a:t>◦</a:t>
            </a:r>
            <a:r>
              <a:rPr lang="sr" sz="1791"/>
              <a:t>5xx – server error</a:t>
            </a:r>
            <a:endParaRPr sz="1791"/>
          </a:p>
          <a:p>
            <a:pPr indent="-361435" lvl="0" marL="457200" rtl="0" algn="l">
              <a:spcBef>
                <a:spcPts val="300"/>
              </a:spcBef>
              <a:spcAft>
                <a:spcPts val="0"/>
              </a:spcAft>
              <a:buSzPts val="2092"/>
              <a:buChar char="●"/>
            </a:pPr>
            <a:r>
              <a:rPr b="1" lang="sr" sz="1900"/>
              <a:t>reason </a:t>
            </a:r>
            <a:r>
              <a:rPr lang="sr" sz="2091"/>
              <a:t>– </a:t>
            </a:r>
            <a:r>
              <a:rPr lang="sr" sz="1900"/>
              <a:t>tekstualni opis statusa</a:t>
            </a:r>
            <a:endParaRPr sz="1900"/>
          </a:p>
          <a:p>
            <a:pPr indent="-361435" lvl="0" marL="457200" rtl="0" algn="l">
              <a:spcBef>
                <a:spcPts val="0"/>
              </a:spcBef>
              <a:spcAft>
                <a:spcPts val="0"/>
              </a:spcAft>
              <a:buSzPts val="2092"/>
              <a:buChar char="●"/>
            </a:pPr>
            <a:r>
              <a:rPr b="1" lang="sr" sz="1900"/>
              <a:t>body</a:t>
            </a:r>
            <a:r>
              <a:rPr lang="sr" sz="1900"/>
              <a:t> </a:t>
            </a:r>
            <a:r>
              <a:rPr lang="sr" sz="2091"/>
              <a:t>– </a:t>
            </a:r>
            <a:r>
              <a:rPr lang="sr" sz="1900"/>
              <a:t>tijelo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794" y="28513"/>
            <a:ext cx="4311200" cy="14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GET primjer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573" y="1325123"/>
            <a:ext cx="7666850" cy="179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50" y="3430321"/>
            <a:ext cx="5620850" cy="112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3899" y="2571750"/>
            <a:ext cx="1347210" cy="96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POST zahtjev</a:t>
            </a:r>
            <a:endParaRPr/>
          </a:p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525" y="1234077"/>
            <a:ext cx="7588275" cy="24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Internet – komunikacioni medijum dizajniran da povezuje računare omogućavajući im da razmjenjuju digitalne informacije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Internet - skup mnogobrojnih računarskih mreža, na lokacijama širom svijeta, međusobno povezanih standardizovanim skupom komunikacionih protokola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POST odgovor</a:t>
            </a:r>
            <a:endParaRPr/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400" y="1297862"/>
            <a:ext cx="7057199" cy="320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POST odgovor</a:t>
            </a:r>
            <a:endParaRPr/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88" y="1584700"/>
            <a:ext cx="8278826" cy="228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General headers</a:t>
            </a:r>
            <a:endParaRPr/>
          </a:p>
        </p:txBody>
      </p:sp>
      <p:sp>
        <p:nvSpPr>
          <p:cNvPr id="197" name="Google Shape;197;p3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46710" lvl="0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●"/>
            </a:pPr>
            <a:r>
              <a:rPr lang="sr" sz="2400"/>
              <a:t>HTTP/1.1 prihvata sljedeća general-header polja:</a:t>
            </a:r>
            <a:endParaRPr sz="24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Cache-Control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Connection  (</a:t>
            </a:r>
            <a:r>
              <a:rPr b="1" lang="sr" sz="2000"/>
              <a:t>close</a:t>
            </a:r>
            <a:r>
              <a:rPr lang="sr" sz="2000"/>
              <a:t> ili </a:t>
            </a:r>
            <a:r>
              <a:rPr b="1" lang="sr" sz="2000"/>
              <a:t>keep-alive</a:t>
            </a:r>
            <a:r>
              <a:rPr lang="sr" sz="2000"/>
              <a:t>)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Date  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Pragma (</a:t>
            </a:r>
            <a:r>
              <a:rPr b="1" lang="sr" sz="2000"/>
              <a:t>deprecated</a:t>
            </a:r>
            <a:r>
              <a:rPr lang="sr" sz="2000"/>
              <a:t>)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Trailer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Transfer-Encoding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Upgrade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Via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Warning </a:t>
            </a:r>
            <a:r>
              <a:rPr lang="sr" sz="2000"/>
              <a:t>(</a:t>
            </a:r>
            <a:r>
              <a:rPr b="1" lang="sr" sz="2000"/>
              <a:t>deprecated</a:t>
            </a:r>
            <a:r>
              <a:rPr lang="sr" sz="2000"/>
              <a:t>)</a:t>
            </a:r>
            <a:endParaRPr sz="2000"/>
          </a:p>
          <a:p>
            <a:pPr indent="-346710" lvl="0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●"/>
            </a:pPr>
            <a:r>
              <a:rPr lang="sr" sz="2400"/>
              <a:t>Mogu biti uključena i u zahtjev klijenta i u odgovor servera</a:t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66666"/>
              <a:buFont typeface="Arial"/>
              <a:buNone/>
            </a:pPr>
            <a:r>
              <a:t/>
            </a:r>
            <a:endParaRPr sz="1650">
              <a:solidFill>
                <a:srgbClr val="2DA2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Request headers</a:t>
            </a:r>
            <a:endParaRPr/>
          </a:p>
        </p:txBody>
      </p:sp>
      <p:sp>
        <p:nvSpPr>
          <p:cNvPr id="203" name="Google Shape;203;p35"/>
          <p:cNvSpPr txBox="1"/>
          <p:nvPr>
            <p:ph idx="1" type="body"/>
          </p:nvPr>
        </p:nvSpPr>
        <p:spPr>
          <a:xfrm>
            <a:off x="311700" y="1017725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1496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●"/>
            </a:pPr>
            <a:r>
              <a:rPr lang="sr" sz="1600"/>
              <a:t>HTTP/1.1 prihvata sledeća request-header polja: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Accept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Accept-Charset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Accept-Encoding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Accept-Language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Authorization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Expect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From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Host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If-Match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If-Modified-Since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If-None-Match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If-Range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If-Unmodified-Since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Max-Forwards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Proxy-Authorization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Range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Referer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78571"/>
              <a:buFont typeface="Arial"/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TE</a:t>
            </a:r>
            <a:endParaRPr sz="14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sr" sz="1400">
                <a:solidFill>
                  <a:srgbClr val="2DA2BF"/>
                </a:solidFill>
              </a:rPr>
              <a:t>◦</a:t>
            </a:r>
            <a:r>
              <a:rPr lang="sr" sz="1400"/>
              <a:t>User-Agent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Response headers</a:t>
            </a:r>
            <a:endParaRPr/>
          </a:p>
        </p:txBody>
      </p:sp>
      <p:sp>
        <p:nvSpPr>
          <p:cNvPr id="209" name="Google Shape;209;p36"/>
          <p:cNvSpPr txBox="1"/>
          <p:nvPr>
            <p:ph idx="1" type="body"/>
          </p:nvPr>
        </p:nvSpPr>
        <p:spPr>
          <a:xfrm>
            <a:off x="311700" y="1123600"/>
            <a:ext cx="8520600" cy="4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sr" sz="2000"/>
              <a:t>HTTP/1.1 prihvata sljedeća response-header polja: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Accept-Range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Age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ETag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Location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Proxy-Authenticate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Retry-After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Server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Vary</a:t>
            </a:r>
            <a:endParaRPr sz="16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 sz="1600">
                <a:solidFill>
                  <a:srgbClr val="2DA2BF"/>
                </a:solidFill>
              </a:rPr>
              <a:t>◦</a:t>
            </a:r>
            <a:r>
              <a:rPr lang="sr" sz="1600"/>
              <a:t>WWW-Authentication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Entity headers</a:t>
            </a:r>
            <a:endParaRPr/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54091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●"/>
            </a:pPr>
            <a:r>
              <a:rPr lang="sr" sz="2550"/>
              <a:t>HTTP/1.1 prihvata sljedeća entity-header polja:</a:t>
            </a:r>
            <a:endParaRPr sz="255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Allow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Content-Encoding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Content-Language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Content-Length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Content-Location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Content-MD5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Content-Range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Content-Type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Expires</a:t>
            </a:r>
            <a:endParaRPr sz="2000"/>
          </a:p>
          <a:p>
            <a:pPr indent="457200" lvl="0" marL="0" rtl="0" algn="l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ct val="55000"/>
              <a:buFont typeface="Arial"/>
              <a:buNone/>
            </a:pPr>
            <a:r>
              <a:rPr lang="sr" sz="2000">
                <a:solidFill>
                  <a:srgbClr val="2DA2BF"/>
                </a:solidFill>
              </a:rPr>
              <a:t>◦</a:t>
            </a:r>
            <a:r>
              <a:rPr lang="sr" sz="2000"/>
              <a:t>Last-Modified</a:t>
            </a:r>
            <a:endParaRPr sz="2000"/>
          </a:p>
          <a:p>
            <a:pPr indent="-354091" lvl="0" marL="4572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ct val="100000"/>
              <a:buChar char="●"/>
            </a:pPr>
            <a:r>
              <a:rPr lang="sr" sz="2550"/>
              <a:t>Mogu biti uključena i u zahtjev klijenta i u odgovor servera</a:t>
            </a:r>
            <a:endParaRPr sz="255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 - Statusni kodovi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017725"/>
            <a:ext cx="3622176" cy="417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838" y="51825"/>
            <a:ext cx="3849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Postman</a:t>
            </a:r>
            <a:endParaRPr/>
          </a:p>
        </p:txBody>
      </p:sp>
      <p:sp>
        <p:nvSpPr>
          <p:cNvPr id="229" name="Google Shape;229;p3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 u="sng">
                <a:solidFill>
                  <a:schemeClr val="hlink"/>
                </a:solidFill>
                <a:hlinkClick r:id="rId3"/>
              </a:rPr>
              <a:t>https://www.postman.com/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https://apipheny.io/free-api/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8520600" cy="38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Razvoj započeo u SAD 1968. godine od strane MO SAD (DOD – Department of Defense) kao projekt u okviru ARPA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Namjena projekta – da obezbjedi pouzdanu i ekonomičnu komunikacionu mrežu između DOD, vojnih istraživačkih centara i velikog broja univerziteta koji su radili istraživanja za vojsku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Ciljevi – ARPAnet-a: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sr"/>
              <a:t>povezati računare nezavisno od operativnog sistema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sr"/>
              <a:t>otporna na nuklearni napad (ako se dio mreže sruši -&gt; nastaviti rad)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Oba cilja postignuta korišćenjem TCP/IP skupa protokola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P</a:t>
            </a:r>
            <a:r>
              <a:rPr lang="sr"/>
              <a:t>rvi upotrebljiv sistem – 1977. godine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1983. podjela na ARPANET (civilna mreža) i MILNET (vojna mreža)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ARPANET =&gt; ARPA Internet =&gt; TCP/IP Internet =&gt; Internet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širenje =&gt; univerziteti, državne ustanove, velike korporacije, ..., pojedinci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234075"/>
            <a:ext cx="8520600" cy="3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700" y="1017725"/>
            <a:ext cx="7158601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49800"/>
            <a:ext cx="8520600" cy="49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575" y="0"/>
            <a:ext cx="72628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 - Broj ISP-ova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234075"/>
            <a:ext cx="8520600" cy="38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3050"/>
              <a:t>◦ 2006. godine – 52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2009. godine – 77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2011. godine – 80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2012. godine – 75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2014. godine - 70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2015. godine – 70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2016. godine – 70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3050"/>
              <a:t>◦ 2017. godine – 71</a:t>
            </a:r>
            <a:endParaRPr sz="30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sr" sz="3050"/>
              <a:t>◦ 2018. godine – 67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 - Broj internet pretplatnika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017725"/>
            <a:ext cx="8520600" cy="4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2006. godine - 237 660 (procjena broja korisnika – 950 000 - 24,5%)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2009. godine – 399 329 (procjena broja korisnika – 1 421 540 – 37%)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2010. godine – 522 364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2011. godine – 515 296 (procjena broja korisnika – 2 113 100)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2012. godine – (procjena broja korisnika – 2 184 500 – 57%)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2014. godine – 544 709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2015. godine – 636 122 + 1 183 014 (mobilni Internet)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2016. godine – 663 915 + 1 323 222 (mobilni Internet)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sr" sz="1495"/>
              <a:t>◦ 2017. godine - 663.913 + 1.421.817 (mobilni Internet)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sr" sz="1495"/>
              <a:t>◦ 2018. godine - 693.873 + 1.789.989 (mobilni Internet)</a:t>
            </a:r>
            <a:endParaRPr sz="149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Internet - Vrsta pristupa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017725"/>
            <a:ext cx="8520600" cy="4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2006. godine - 83,3 % dial-up i 16,7 %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2009. godine - 26,8 % dial-up i 73,2 %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2011. godine – 16,5 % dial-up i 83,5 %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2012. godine – 14,84 % dial-up i 85,16 %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2014. godine – 0.42% dial-up i 99,58 %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2015. godine – 0.27% dial-up i 99,73 %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2016. godine – 0.21% dial-up i 99,79 % broadband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sr"/>
              <a:t>◦ 2017. godine – 231 dial-up korisnik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